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5122525" cy="21386800"/>
  <p:notesSz cx="6858000" cy="9144000"/>
  <p:defaultTextStyle>
    <a:defPPr>
      <a:defRPr lang="nl-NL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C0000"/>
    <a:srgbClr val="FF4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1956" y="24"/>
      </p:cViewPr>
      <p:guideLst>
        <p:guide orient="horz" pos="6736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0" y="6643772"/>
            <a:ext cx="12854147" cy="45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380" y="12119186"/>
            <a:ext cx="10585767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3831" y="856465"/>
            <a:ext cx="3402568" cy="182480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127" y="856465"/>
            <a:ext cx="9955661" cy="18248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4" y="13743000"/>
            <a:ext cx="12854147" cy="4247656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4" y="9064640"/>
            <a:ext cx="12854147" cy="4678360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126" y="4990254"/>
            <a:ext cx="6679116" cy="141143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283" y="4990254"/>
            <a:ext cx="6679116" cy="141143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7" y="4787279"/>
            <a:ext cx="6681742" cy="199511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127" y="6782388"/>
            <a:ext cx="6681742" cy="12322164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034" y="4787279"/>
            <a:ext cx="6684366" cy="199511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034" y="6782388"/>
            <a:ext cx="6684366" cy="12322164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9" y="851513"/>
            <a:ext cx="4975206" cy="3623874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488" y="851513"/>
            <a:ext cx="8453911" cy="18253042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129" y="4475389"/>
            <a:ext cx="4975206" cy="1462916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20" y="14970761"/>
            <a:ext cx="9073515" cy="176738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120" y="1910950"/>
            <a:ext cx="9073515" cy="1283208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120" y="16738143"/>
            <a:ext cx="9073515" cy="2509978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127" y="856465"/>
            <a:ext cx="13610273" cy="3564466"/>
          </a:xfrm>
          <a:prstGeom prst="rect">
            <a:avLst/>
          </a:prstGeom>
        </p:spPr>
        <p:txBody>
          <a:bodyPr vert="horz" lIns="182871" tIns="91435" rIns="182871" bIns="9143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7" y="4990254"/>
            <a:ext cx="13610273" cy="14114300"/>
          </a:xfrm>
          <a:prstGeom prst="rect">
            <a:avLst/>
          </a:prstGeom>
        </p:spPr>
        <p:txBody>
          <a:bodyPr vert="horz" lIns="182871" tIns="91435" rIns="182871" bIns="914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127" y="19822397"/>
            <a:ext cx="3528590" cy="1138650"/>
          </a:xfrm>
          <a:prstGeom prst="rect">
            <a:avLst/>
          </a:prstGeom>
        </p:spPr>
        <p:txBody>
          <a:bodyPr vert="horz" lIns="182871" tIns="91435" rIns="182871" bIns="91435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05514-5D67-4A33-AD84-280DEFB85A58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6863" y="19822397"/>
            <a:ext cx="4788800" cy="1138650"/>
          </a:xfrm>
          <a:prstGeom prst="rect">
            <a:avLst/>
          </a:prstGeom>
        </p:spPr>
        <p:txBody>
          <a:bodyPr vert="horz" lIns="182871" tIns="91435" rIns="182871" bIns="91435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10" y="19822397"/>
            <a:ext cx="3528590" cy="1138650"/>
          </a:xfrm>
          <a:prstGeom prst="rect">
            <a:avLst/>
          </a:prstGeom>
        </p:spPr>
        <p:txBody>
          <a:bodyPr vert="horz" lIns="182871" tIns="91435" rIns="182871" bIns="91435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DF6C4-DE77-4962-A7BE-C21B7BA3174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8FBFFF4-BF1B-4BEA-BB8E-FCACC18B1BAB}"/>
              </a:ext>
            </a:extLst>
          </p:cNvPr>
          <p:cNvSpPr txBox="1"/>
          <p:nvPr/>
        </p:nvSpPr>
        <p:spPr>
          <a:xfrm>
            <a:off x="1513420" y="2637205"/>
            <a:ext cx="1209568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>
                <a:solidFill>
                  <a:schemeClr val="bg1"/>
                </a:solidFill>
              </a:rPr>
              <a:t>20</a:t>
            </a:r>
            <a:r>
              <a:rPr lang="en-US" sz="5000" b="1" baseline="30000">
                <a:solidFill>
                  <a:schemeClr val="bg1"/>
                </a:solidFill>
              </a:rPr>
              <a:t>th</a:t>
            </a:r>
            <a:r>
              <a:rPr lang="en-US" sz="5000" b="1">
                <a:solidFill>
                  <a:schemeClr val="bg1"/>
                </a:solidFill>
              </a:rPr>
              <a:t> till the 24</a:t>
            </a:r>
            <a:r>
              <a:rPr lang="en-US" sz="5000" b="1" baseline="30000">
                <a:solidFill>
                  <a:schemeClr val="bg1"/>
                </a:solidFill>
              </a:rPr>
              <a:t>th </a:t>
            </a:r>
            <a:r>
              <a:rPr lang="en-US" sz="5400" b="1">
                <a:solidFill>
                  <a:schemeClr val="bg1"/>
                </a:solidFill>
              </a:rPr>
              <a:t>of August</a:t>
            </a:r>
            <a:endParaRPr lang="en-US" sz="5000" b="1">
              <a:solidFill>
                <a:schemeClr val="bg1"/>
              </a:solidFill>
            </a:endParaRPr>
          </a:p>
          <a:p>
            <a:pPr algn="ctr"/>
            <a:endParaRPr lang="en-US" sz="3000" b="1">
              <a:solidFill>
                <a:schemeClr val="bg1"/>
              </a:solidFill>
            </a:endParaRPr>
          </a:p>
          <a:p>
            <a:pPr algn="just"/>
            <a:r>
              <a:rPr lang="en-US" sz="4400">
                <a:solidFill>
                  <a:schemeClr val="bg1"/>
                </a:solidFill>
              </a:rPr>
              <a:t>On the 20th till the 24th of August the psychology department is organizing one week with many behavioral experiments. There will be behavioral, EEG and eye-tracking experiments. Each day, you can participate for up to 3 hours, and you can participate for as many days as you want. All experiments will take place on VU campus in the transitorium</a:t>
            </a:r>
            <a:endParaRPr lang="nl-NL" sz="440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AF31128-23FB-4F76-9B94-8456871ABF40}"/>
              </a:ext>
            </a:extLst>
          </p:cNvPr>
          <p:cNvSpPr txBox="1"/>
          <p:nvPr/>
        </p:nvSpPr>
        <p:spPr>
          <a:xfrm>
            <a:off x="1513420" y="542762"/>
            <a:ext cx="12095684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0" b="1">
                <a:solidFill>
                  <a:srgbClr val="FF4B47"/>
                </a:solidFill>
              </a:rPr>
              <a:t>PARTICIPANT DAYS</a:t>
            </a:r>
          </a:p>
          <a:p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63D0847-4083-4892-9B93-696AB136A107}"/>
              </a:ext>
            </a:extLst>
          </p:cNvPr>
          <p:cNvSpPr txBox="1"/>
          <p:nvPr/>
        </p:nvSpPr>
        <p:spPr>
          <a:xfrm>
            <a:off x="1416407" y="8029104"/>
            <a:ext cx="12289711" cy="8248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500" b="1">
              <a:solidFill>
                <a:schemeClr val="bg1"/>
              </a:solidFill>
            </a:endParaRPr>
          </a:p>
          <a:p>
            <a:pPr algn="ctr"/>
            <a:endParaRPr lang="en-US" sz="4500" b="1">
              <a:solidFill>
                <a:schemeClr val="bg1"/>
              </a:solidFill>
            </a:endParaRPr>
          </a:p>
          <a:p>
            <a:pPr algn="ctr"/>
            <a:r>
              <a:rPr lang="en-US" sz="4500" b="1">
                <a:solidFill>
                  <a:schemeClr val="bg1"/>
                </a:solidFill>
              </a:rPr>
              <a:t>We pay €10 per hour</a:t>
            </a:r>
            <a:endParaRPr lang="en-US" sz="4500">
              <a:solidFill>
                <a:schemeClr val="bg1"/>
              </a:solidFill>
            </a:endParaRPr>
          </a:p>
          <a:p>
            <a:pPr algn="ctr"/>
            <a:r>
              <a:rPr lang="en-US" sz="4500">
                <a:solidFill>
                  <a:schemeClr val="bg1"/>
                </a:solidFill>
              </a:rPr>
              <a:t>Two days in a row: 	bonus of € 15 </a:t>
            </a:r>
          </a:p>
          <a:p>
            <a:pPr algn="ctr"/>
            <a:r>
              <a:rPr lang="en-US" sz="4500">
                <a:solidFill>
                  <a:schemeClr val="bg1"/>
                </a:solidFill>
              </a:rPr>
              <a:t>Five days in a row:	bonus of € 50</a:t>
            </a:r>
            <a:endParaRPr lang="nl-NL" sz="4500">
              <a:solidFill>
                <a:schemeClr val="bg1"/>
              </a:solidFill>
            </a:endParaRPr>
          </a:p>
          <a:p>
            <a:pPr algn="ctr"/>
            <a:r>
              <a:rPr lang="en-US" sz="4500">
                <a:solidFill>
                  <a:schemeClr val="bg1"/>
                </a:solidFill>
              </a:rPr>
              <a:t>Participation in all 5 days:	€ 200</a:t>
            </a:r>
          </a:p>
          <a:p>
            <a:pPr algn="ctr"/>
            <a:endParaRPr lang="en-US" sz="4500">
              <a:solidFill>
                <a:schemeClr val="bg1"/>
              </a:solidFill>
            </a:endParaRPr>
          </a:p>
          <a:p>
            <a:pPr algn="ctr"/>
            <a:r>
              <a:rPr lang="en-US" sz="4500">
                <a:solidFill>
                  <a:schemeClr val="bg1"/>
                </a:solidFill>
              </a:rPr>
              <a:t>For more information or to sign up </a:t>
            </a:r>
          </a:p>
          <a:p>
            <a:pPr algn="ctr"/>
            <a:r>
              <a:rPr lang="en-US" sz="4500">
                <a:solidFill>
                  <a:schemeClr val="bg1"/>
                </a:solidFill>
              </a:rPr>
              <a:t>please send an e-mail before the 10</a:t>
            </a:r>
            <a:r>
              <a:rPr lang="en-US" sz="4500" baseline="30000">
                <a:solidFill>
                  <a:schemeClr val="bg1"/>
                </a:solidFill>
              </a:rPr>
              <a:t>th</a:t>
            </a:r>
            <a:r>
              <a:rPr lang="en-US" sz="4500">
                <a:solidFill>
                  <a:schemeClr val="bg1"/>
                </a:solidFill>
              </a:rPr>
              <a:t> of august to:</a:t>
            </a:r>
            <a:endParaRPr lang="nl-NL" sz="4500">
              <a:solidFill>
                <a:schemeClr val="bg1"/>
              </a:solidFill>
            </a:endParaRPr>
          </a:p>
          <a:p>
            <a:pPr algn="ctr"/>
            <a:r>
              <a:rPr lang="en-US" sz="8000" u="sng">
                <a:solidFill>
                  <a:srgbClr val="0070C0"/>
                </a:solidFill>
              </a:rPr>
              <a:t>c.proefleider@gmail.com</a:t>
            </a:r>
            <a:endParaRPr lang="nl-NL" sz="8000">
              <a:solidFill>
                <a:srgbClr val="0070C0"/>
              </a:solidFill>
            </a:endParaRPr>
          </a:p>
          <a:p>
            <a:endParaRPr lang="nl-NL" sz="4500">
              <a:solidFill>
                <a:schemeClr val="bg1"/>
              </a:solidFill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F71A3B8D-DE11-44DA-9D2A-69D34B67B531}"/>
              </a:ext>
            </a:extLst>
          </p:cNvPr>
          <p:cNvSpPr/>
          <p:nvPr/>
        </p:nvSpPr>
        <p:spPr>
          <a:xfrm>
            <a:off x="13897698" y="0"/>
            <a:ext cx="1224827" cy="21422592"/>
          </a:xfrm>
          <a:prstGeom prst="rect">
            <a:avLst/>
          </a:prstGeom>
          <a:gradFill>
            <a:gsLst>
              <a:gs pos="88000">
                <a:schemeClr val="tx1"/>
              </a:gs>
              <a:gs pos="58000">
                <a:schemeClr val="tx1"/>
              </a:gs>
              <a:gs pos="0">
                <a:srgbClr val="FF0000"/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FEF6C03-4EDC-4BAE-A7B1-4B76DE5CA5AD}"/>
              </a:ext>
            </a:extLst>
          </p:cNvPr>
          <p:cNvSpPr/>
          <p:nvPr/>
        </p:nvSpPr>
        <p:spPr>
          <a:xfrm>
            <a:off x="422" y="-35792"/>
            <a:ext cx="1224827" cy="21422592"/>
          </a:xfrm>
          <a:prstGeom prst="rect">
            <a:avLst/>
          </a:prstGeom>
          <a:gradFill>
            <a:gsLst>
              <a:gs pos="88000">
                <a:schemeClr val="tx1"/>
              </a:gs>
              <a:gs pos="58000">
                <a:schemeClr val="tx1"/>
              </a:gs>
              <a:gs pos="0">
                <a:srgbClr val="FF0000"/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9ECFDEBE-E130-42CB-9BAF-7E1A6B9A11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4" b="7866"/>
          <a:stretch/>
        </p:blipFill>
        <p:spPr>
          <a:xfrm>
            <a:off x="-503634" y="15445928"/>
            <a:ext cx="19055579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9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EB4F5DCC-BD45-4C6C-AF91-802A9A471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15" y="691103"/>
            <a:ext cx="14384494" cy="128932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76202C63-749A-46D3-A0FF-440CE65C5B5C}"/>
              </a:ext>
            </a:extLst>
          </p:cNvPr>
          <p:cNvSpPr txBox="1"/>
          <p:nvPr/>
        </p:nvSpPr>
        <p:spPr>
          <a:xfrm>
            <a:off x="643049" y="2116741"/>
            <a:ext cx="1361495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/>
          </a:p>
          <a:p>
            <a:r>
              <a:rPr lang="en-US" i="1">
                <a:solidFill>
                  <a:schemeClr val="bg1"/>
                </a:solidFill>
              </a:rPr>
              <a:t>In your e-mail please include the following information:</a:t>
            </a:r>
            <a:endParaRPr lang="nl-NL" i="1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i="1">
                <a:solidFill>
                  <a:schemeClr val="bg1"/>
                </a:solidFill>
              </a:rPr>
              <a:t>Name, Date of birth, Gender and Native language. If you have any optical corrections, and which kind (glasses, hard/soft contact lenses),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i="1">
                <a:solidFill>
                  <a:schemeClr val="bg1"/>
                </a:solidFill>
              </a:rPr>
              <a:t>Your dexterity (right-/ left-handed or both), Whether you have any language disorders (e.g. dyslexia).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i="1">
                <a:solidFill>
                  <a:schemeClr val="bg1"/>
                </a:solidFill>
              </a:rPr>
              <a:t>Your availability: morning (10:00 – 13:00) or afternoon (14:00 – 17:00) for each day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i="1">
                <a:solidFill>
                  <a:schemeClr val="bg1"/>
                </a:solidFill>
              </a:rPr>
              <a:t>What kinds of experiments you would rather not perform (e.g., eye-tracking, EEG or behavioral). </a:t>
            </a:r>
            <a:endParaRPr lang="nl-NL" i="1">
              <a:solidFill>
                <a:schemeClr val="bg1"/>
              </a:solidFill>
            </a:endParaRPr>
          </a:p>
          <a:p>
            <a:endParaRPr lang="nl-NL" i="1">
              <a:solidFill>
                <a:schemeClr val="bg1"/>
              </a:solidFill>
            </a:endParaRPr>
          </a:p>
          <a:p>
            <a:r>
              <a:rPr lang="en-US" i="1">
                <a:solidFill>
                  <a:schemeClr val="bg1"/>
                </a:solidFill>
              </a:rPr>
              <a:t>Unfortunately, we are not able to test people who are partially or completely colorblind. Furthermore, participants should be between 18 and 35 years old.</a:t>
            </a:r>
            <a:endParaRPr lang="nl-NL" i="1">
              <a:solidFill>
                <a:schemeClr val="bg1"/>
              </a:solidFill>
            </a:endParaRPr>
          </a:p>
          <a:p>
            <a:endParaRPr lang="nl-NL"/>
          </a:p>
        </p:txBody>
      </p:sp>
      <p:pic>
        <p:nvPicPr>
          <p:cNvPr id="14" name="Picture 2" descr="C:\Users\Cogpsyproefleider\Desktop\RA\A_PP_days\Map_CAMPUS_-_groter_tcm270-765665.jpg">
            <a:extLst>
              <a:ext uri="{FF2B5EF4-FFF2-40B4-BE49-F238E27FC236}">
                <a16:creationId xmlns:a16="http://schemas.microsoft.com/office/drawing/2014/main" id="{11CD74D2-5CB9-4901-98B4-E902A11135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l="10642" t="13524" b="608"/>
          <a:stretch/>
        </p:blipFill>
        <p:spPr bwMode="auto">
          <a:xfrm>
            <a:off x="755371" y="11053440"/>
            <a:ext cx="13611782" cy="9642257"/>
          </a:xfrm>
          <a:prstGeom prst="rect">
            <a:avLst/>
          </a:prstGeom>
          <a:noFill/>
          <a:ln w="111125">
            <a:solidFill>
              <a:srgbClr val="FF0000"/>
            </a:solidFill>
          </a:ln>
        </p:spPr>
      </p:pic>
      <p:sp>
        <p:nvSpPr>
          <p:cNvPr id="15" name="Pijl: rechts 14">
            <a:extLst>
              <a:ext uri="{FF2B5EF4-FFF2-40B4-BE49-F238E27FC236}">
                <a16:creationId xmlns:a16="http://schemas.microsoft.com/office/drawing/2014/main" id="{97D8D43B-3601-4431-91BB-67503D7FD4B7}"/>
              </a:ext>
            </a:extLst>
          </p:cNvPr>
          <p:cNvSpPr/>
          <p:nvPr/>
        </p:nvSpPr>
        <p:spPr>
          <a:xfrm>
            <a:off x="1279542" y="12248550"/>
            <a:ext cx="4616182" cy="2323791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383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100</Words>
  <Application>Microsoft Office PowerPoint</Application>
  <PresentationFormat>Aangepast</PresentationFormat>
  <Paragraphs>22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PowerPoint-presentatie</vt:lpstr>
      <vt:lpstr>PowerPoint-presentatie</vt:lpstr>
    </vt:vector>
  </TitlesOfParts>
  <Company>VU FPP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CogPsyProefleider</dc:creator>
  <cp:lastModifiedBy>Roelof_Roessingh</cp:lastModifiedBy>
  <cp:revision>130</cp:revision>
  <dcterms:created xsi:type="dcterms:W3CDTF">2018-07-18T12:03:38Z</dcterms:created>
  <dcterms:modified xsi:type="dcterms:W3CDTF">2018-07-19T15:32:48Z</dcterms:modified>
</cp:coreProperties>
</file>